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DB0000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perclarendon" panose="02060605060000020003" pitchFamily="18" charset="77"/>
                <a:ea typeface="+mj-ea"/>
                <a:cs typeface="+mj-cs"/>
              </a:defRPr>
            </a:pPr>
            <a:r>
              <a:rPr lang="es-ES_tradnl"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uperclarendon" panose="02060605060000020003" pitchFamily="18" charset="77"/>
              </a:rPr>
              <a:t>Iztapalapa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0" normalizeH="0" baseline="0">
              <a:solidFill>
                <a:schemeClr val="tx1">
                  <a:lumMod val="85000"/>
                  <a:lumOff val="15000"/>
                </a:schemeClr>
              </a:solidFill>
              <a:latin typeface="Superclarendon" panose="02060605060000020003" pitchFamily="18" charset="77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FF-2E45-B776-FD859866CBDB}"/>
              </c:ext>
            </c:extLst>
          </c:dPt>
          <c:dPt>
            <c:idx val="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FF-2E45-B776-FD859866CBDB}"/>
              </c:ext>
            </c:extLst>
          </c:dPt>
          <c:dPt>
            <c:idx val="20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FF-2E45-B776-FD859866CBDB}"/>
              </c:ext>
            </c:extLst>
          </c:dPt>
          <c:dPt>
            <c:idx val="23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BFF-2E45-B776-FD859866CBDB}"/>
              </c:ext>
            </c:extLst>
          </c:dPt>
          <c:dPt>
            <c:idx val="25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FF-2E45-B776-FD859866CBDB}"/>
              </c:ext>
            </c:extLst>
          </c:dPt>
          <c:dPt>
            <c:idx val="26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BFF-2E45-B776-FD859866CBDB}"/>
              </c:ext>
            </c:extLst>
          </c:dPt>
          <c:dPt>
            <c:idx val="2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FF-2E45-B776-FD859866CBDB}"/>
              </c:ext>
            </c:extLst>
          </c:dPt>
          <c:dLbls>
            <c:delete val="1"/>
          </c:dLbls>
          <c:cat>
            <c:strRef>
              <c:f>Hoja1!$A$2:$A$33</c:f>
              <c:strCache>
                <c:ptCount val="32"/>
                <c:pt idx="0">
                  <c:v>2A. AMPLIACIÓN SANTIAGO ACAHUALTEPEC</c:v>
                </c:pt>
                <c:pt idx="1">
                  <c:v>ACULCO</c:v>
                </c:pt>
                <c:pt idx="2">
                  <c:v>AMPLIACIÓN EMILIANO ZAPATA</c:v>
                </c:pt>
                <c:pt idx="3">
                  <c:v>APATLACO</c:v>
                </c:pt>
                <c:pt idx="4">
                  <c:v>CENTRAL DE ABASTO</c:v>
                </c:pt>
                <c:pt idx="5">
                  <c:v>CHINAMPAC DE JUÁREZ</c:v>
                </c:pt>
                <c:pt idx="6">
                  <c:v>CONSEJO AGRARISTA MEXICANO</c:v>
                </c:pt>
                <c:pt idx="7">
                  <c:v>DESARROLLO URBANO QUETZALCOATL</c:v>
                </c:pt>
                <c:pt idx="8">
                  <c:v>EJERCITO DE ORIENTE ZONA PEÑON</c:v>
                </c:pt>
                <c:pt idx="9">
                  <c:v>EL PARAÍSO</c:v>
                </c:pt>
                <c:pt idx="10">
                  <c:v>EL RODEO</c:v>
                </c:pt>
                <c:pt idx="11">
                  <c:v>EL ROSARIO</c:v>
                </c:pt>
                <c:pt idx="12">
                  <c:v>EL VERGEL</c:v>
                </c:pt>
                <c:pt idx="13">
                  <c:v>ESTRELLA DEL SUR</c:v>
                </c:pt>
                <c:pt idx="14">
                  <c:v>INSURGENTES</c:v>
                </c:pt>
                <c:pt idx="15">
                  <c:v>IZTLAHUACÁN</c:v>
                </c:pt>
                <c:pt idx="16">
                  <c:v>JOSÉ LÓPEZ PORTILLO</c:v>
                </c:pt>
                <c:pt idx="17">
                  <c:v>JUAN ESCUTIA</c:v>
                </c:pt>
                <c:pt idx="18">
                  <c:v>LA ASUNCIÓN</c:v>
                </c:pt>
                <c:pt idx="19">
                  <c:v>LA POLVORILLA</c:v>
                </c:pt>
                <c:pt idx="20">
                  <c:v>LOS REYES CULHUACÁN</c:v>
                </c:pt>
                <c:pt idx="21">
                  <c:v>PARQUE NACIONAL CERRO DE LA ESTRELLA</c:v>
                </c:pt>
                <c:pt idx="22">
                  <c:v>PRESIDENTES DE MÉXICO</c:v>
                </c:pt>
                <c:pt idx="23">
                  <c:v>REFORMA POLÍTICA</c:v>
                </c:pt>
                <c:pt idx="24">
                  <c:v>SAN ANDRÉS TOMATLÁN</c:v>
                </c:pt>
                <c:pt idx="25">
                  <c:v>SAN ANTONIO</c:v>
                </c:pt>
                <c:pt idx="26">
                  <c:v>SAN JUAN XALPA</c:v>
                </c:pt>
                <c:pt idx="27">
                  <c:v>SAN MIGUEL</c:v>
                </c:pt>
                <c:pt idx="28">
                  <c:v>SAN MIGUEL TEOTONGO</c:v>
                </c:pt>
                <c:pt idx="29">
                  <c:v>TULYEHUALCO</c:v>
                </c:pt>
                <c:pt idx="30">
                  <c:v>VALLE DE SAN LORENZO</c:v>
                </c:pt>
                <c:pt idx="31">
                  <c:v>XALPA</c:v>
                </c:pt>
              </c:strCache>
            </c:strRef>
          </c:cat>
          <c:val>
            <c:numRef>
              <c:f>Hoja1!$B$2:$B$33</c:f>
              <c:numCache>
                <c:formatCode>General</c:formatCode>
                <c:ptCount val="3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2</c:v>
                </c:pt>
                <c:pt idx="30">
                  <c:v>1</c:v>
                </c:pt>
                <c:pt idx="3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FF-2E45-B776-FD859866CB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504868528"/>
        <c:axId val="1504870176"/>
      </c:barChart>
      <c:catAx>
        <c:axId val="150486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04870176"/>
        <c:crosses val="autoZero"/>
        <c:auto val="1"/>
        <c:lblAlgn val="ctr"/>
        <c:lblOffset val="100"/>
        <c:noMultiLvlLbl val="0"/>
      </c:catAx>
      <c:valAx>
        <c:axId val="150487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0486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PERCLARENDON LIGHT" panose="02060305060000020003" pitchFamily="18" charset="77"/>
                <a:ea typeface="+mj-ea"/>
                <a:cs typeface="+mj-cs"/>
              </a:defRPr>
            </a:pPr>
            <a:r>
              <a:rPr lang="es-MX" sz="2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UPERCLARENDON LIGHT" panose="02060305060000020003" pitchFamily="18" charset="77"/>
              </a:rPr>
              <a:t>Tlalpan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0" normalizeH="0" baseline="0">
              <a:solidFill>
                <a:schemeClr val="tx1">
                  <a:lumMod val="85000"/>
                  <a:lumOff val="15000"/>
                </a:schemeClr>
              </a:solidFill>
              <a:latin typeface="SUPERCLARENDON LIGHT" panose="02060305060000020003" pitchFamily="18" charset="77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CA-AB42-8170-4504D98631C1}"/>
              </c:ext>
            </c:extLst>
          </c:dPt>
          <c:dPt>
            <c:idx val="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CA-AB42-8170-4504D98631C1}"/>
              </c:ext>
            </c:extLst>
          </c:dPt>
          <c:dPt>
            <c:idx val="11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CA-AB42-8170-4504D98631C1}"/>
              </c:ext>
            </c:extLst>
          </c:dPt>
          <c:cat>
            <c:strRef>
              <c:f>Hoja1!$A$39:$A$51</c:f>
              <c:strCache>
                <c:ptCount val="13"/>
                <c:pt idx="0">
                  <c:v>HÉROES DE PADIERNA</c:v>
                </c:pt>
                <c:pt idx="1">
                  <c:v>JARDINES DEL AJUSCO</c:v>
                </c:pt>
                <c:pt idx="2">
                  <c:v>LA MAGDALENA PETLACALCO</c:v>
                </c:pt>
                <c:pt idx="3">
                  <c:v>MESA DE LOS HORNOS</c:v>
                </c:pt>
                <c:pt idx="4">
                  <c:v>MIGUEL HIDALGO 4A SECCIÓN</c:v>
                </c:pt>
                <c:pt idx="5">
                  <c:v>RESIDENCIAL MIRAMONTES</c:v>
                </c:pt>
                <c:pt idx="6">
                  <c:v>SAN ANDRÉS TOTOLTEPEC</c:v>
                </c:pt>
                <c:pt idx="7">
                  <c:v>SAN LORENZO HUIPULCO</c:v>
                </c:pt>
                <c:pt idx="8">
                  <c:v>SAN MIGUEL AJUSCO</c:v>
                </c:pt>
                <c:pt idx="9">
                  <c:v>SAN MIGUEL TOPILEJO</c:v>
                </c:pt>
                <c:pt idx="10">
                  <c:v>SAN PEDRO MÁRTIR</c:v>
                </c:pt>
                <c:pt idx="11">
                  <c:v>SANTO TOMAS AJUSCO</c:v>
                </c:pt>
                <c:pt idx="12">
                  <c:v>SECTOR 17</c:v>
                </c:pt>
              </c:strCache>
            </c:strRef>
          </c:cat>
          <c:val>
            <c:numRef>
              <c:f>Hoja1!$B$39:$B$51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7</c:v>
                </c:pt>
                <c:pt idx="9">
                  <c:v>5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CA-AB42-8170-4504D9863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517145488"/>
        <c:axId val="1517147136"/>
      </c:barChart>
      <c:catAx>
        <c:axId val="151714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17147136"/>
        <c:crosses val="autoZero"/>
        <c:auto val="1"/>
        <c:lblAlgn val="ctr"/>
        <c:lblOffset val="100"/>
        <c:noMultiLvlLbl val="0"/>
      </c:catAx>
      <c:valAx>
        <c:axId val="151714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1714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18414-5A0A-F846-A1FA-9A885DA3CCFA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F23F8-D95F-7740-9F3E-26744F3DC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89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F23F8-D95F-7740-9F3E-26744F3DC7F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80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35163-708B-024C-B439-03DC7D9B9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2ACA4C-3465-FA4B-999E-1A65D8E4F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319A82-9C63-0B41-83F9-9AAC2550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9C166-36DB-DE48-8DF6-343FA299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F22360-0D86-A44B-97A3-B7946281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8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A7119-4B28-0344-9DE2-124FE4EA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FD65DC-6A1C-744E-990E-273F4EB15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984C0-0672-604C-962D-FC9735A7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0A9B0-2849-CB4D-A503-8AD84A10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4C4D7-D6C7-8C46-816B-30397AB4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86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4FF59A-3D16-2940-ACB8-15F25BCD3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5928D4-D283-E942-9644-E0C96F8C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0A6C5B-F594-C647-AE13-DEDED765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5E3B1E-678F-6F46-9115-3BF1E4D5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F048-B3E2-4647-9683-F633F824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015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8FB18-C633-7C41-9223-DD652D10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071674-78EA-6D4B-98A5-103B0C54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66942-D845-1D42-B8FA-A0CC39DF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4BE83E-1207-1340-84E0-BBA147A4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5FEB48-ED4A-3041-B939-204D7417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83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6D011-05D3-0942-B61A-156925D7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41AD94-009D-C545-8537-C5292CAAF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DF38F-15C0-A043-83A4-E0E30290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47F587-F7F5-6B40-8AE9-8E16DF58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FBAD9-CB77-7B4B-9669-16E4CD01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4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B5FE4-E371-0E4C-A725-8AB27BF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BE4B39-2426-F04A-A24E-1007B51FF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033AA0-3666-2343-A2AE-4187F2C64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94AF2F-DA03-0641-A941-896C5310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B0CFEF-1920-1047-823A-61DA1E4C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1B9ED0-C43F-F149-82D3-F804F7B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34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8F691-9ACA-4D45-A7FB-8FB2A5D7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D4E23B-83D5-3740-96F7-76C9E049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4E122B-64E0-A744-9E8B-E171281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8DE438-8D14-6147-B524-4940F32B4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299B3F-B7C6-2A47-954B-4782DCC0A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FAAC3A-345F-6D40-AC92-AC829543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5C9F40-1073-A54C-8417-973BCFFA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36AA14-14CC-C044-8060-EFF255E0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25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98E8D-AB5D-324F-9621-3541598A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B888CA-0F9B-0D42-A274-C03A31EA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3E7BEE-54F0-5849-9008-FBD223B3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537DB2-9928-8A47-9C68-4CF4CC5F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3BD5DA-BEAE-3F48-8838-FC43E12A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865D2A-CB26-E347-B8BD-7D8B7128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0B9F52-4AF4-6042-897A-A972E266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27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BBC82-029D-F245-8D45-F30713A4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04F00-1E94-9545-A37B-E298FA97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80769-472F-D640-9EF5-CBC42B13F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8B31F1-5CB4-A44F-BD85-757ED879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D8BAA1-8AB5-7346-9C21-0FFF4015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F6F17-BE30-BD49-A0CE-35922482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55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3A94D-3610-0741-8BB6-00327327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374387-45EF-2541-9E4B-B7C30DD65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3ADE66-3978-414D-ABC6-F9C66EFD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C14CCA-36EA-5242-BF8B-E804D60B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963D27-8BCC-8840-95C7-5437E0AF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6C3F1E-64F9-004C-A5BD-EC7FC720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74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43E7D7-DD99-484D-B065-A992D3ED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7506E3-006A-ED42-AAEE-D0F7C4FD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CD394E-D165-074D-998C-A58EEE39A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53BF-B4E3-DA45-B9F1-3CC20A379DBE}" type="datetimeFigureOut">
              <a:rPr lang="es-MX" smtClean="0"/>
              <a:t>25/01/21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F6097-9C9E-2646-A436-88AE2AFC3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0EDB8E-0B95-A449-97E0-6CDE49A6B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636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9A454-09A1-6248-BBC3-8A02D4040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s-MX" b="1" dirty="0">
                <a:latin typeface="Superclarendon" panose="02060605060000020003" pitchFamily="18" charset="77"/>
              </a:rPr>
              <a:t>Delitos de Género en CDMX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32F75-8C8D-824A-9C72-3202A6240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02" y="3429000"/>
            <a:ext cx="9144000" cy="2306638"/>
          </a:xfrm>
        </p:spPr>
        <p:txBody>
          <a:bodyPr>
            <a:normAutofit fontScale="77500" lnSpcReduction="20000"/>
          </a:bodyPr>
          <a:lstStyle/>
          <a:p>
            <a:endParaRPr lang="es-MX" sz="3600" dirty="0">
              <a:latin typeface="Avenir Next Ultra Light" panose="020B0203020202020204" pitchFamily="34" charset="77"/>
            </a:endParaRPr>
          </a:p>
          <a:p>
            <a:r>
              <a:rPr lang="es-MX" sz="3600" dirty="0">
                <a:latin typeface="Avenir Next Ultra Light" panose="020B0203020202020204" pitchFamily="34" charset="77"/>
              </a:rPr>
              <a:t>Data Visualization</a:t>
            </a:r>
          </a:p>
          <a:p>
            <a:endParaRPr lang="es-MX" sz="4000" b="1" dirty="0">
              <a:latin typeface="Avenir Next Ultra Light" panose="020B0203020202020204" pitchFamily="34" charset="77"/>
            </a:endParaRPr>
          </a:p>
          <a:p>
            <a:r>
              <a:rPr lang="es-MX" sz="4000" b="1" dirty="0">
                <a:latin typeface="Avenir Next Ultra Light" panose="020B0203020202020204" pitchFamily="34" charset="77"/>
              </a:rPr>
              <a:t>Ironhack</a:t>
            </a:r>
          </a:p>
          <a:p>
            <a:r>
              <a:rPr lang="es-MX" sz="3600" b="1" dirty="0">
                <a:latin typeface="Avenir Next Ultra Light" panose="020B0203020202020204" pitchFamily="34" charset="77"/>
              </a:rPr>
              <a:t>Nayely Iturbe </a:t>
            </a:r>
          </a:p>
        </p:txBody>
      </p:sp>
    </p:spTree>
    <p:extLst>
      <p:ext uri="{BB962C8B-B14F-4D97-AF65-F5344CB8AC3E}">
        <p14:creationId xmlns:p14="http://schemas.microsoft.com/office/powerpoint/2010/main" val="346099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25144746-B51C-0F44-BAFB-AE2AE90E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385" y="115165"/>
            <a:ext cx="6525229" cy="64752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EF13A68-3555-1944-808B-41D241843C1B}"/>
              </a:ext>
            </a:extLst>
          </p:cNvPr>
          <p:cNvSpPr/>
          <p:nvPr/>
        </p:nvSpPr>
        <p:spPr>
          <a:xfrm>
            <a:off x="8621486" y="6248400"/>
            <a:ext cx="737128" cy="4182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7EA759-EE39-2746-B283-009AC83CF9EA}"/>
              </a:ext>
            </a:extLst>
          </p:cNvPr>
          <p:cNvCxnSpPr>
            <a:cxnSpLocks/>
          </p:cNvCxnSpPr>
          <p:nvPr/>
        </p:nvCxnSpPr>
        <p:spPr>
          <a:xfrm>
            <a:off x="6781800" y="413655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EFF34E4-6145-524C-A3BD-B5B4DB3250B4}"/>
              </a:ext>
            </a:extLst>
          </p:cNvPr>
          <p:cNvSpPr txBox="1"/>
          <p:nvPr/>
        </p:nvSpPr>
        <p:spPr>
          <a:xfrm>
            <a:off x="7139478" y="228989"/>
            <a:ext cx="2162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Tentativa de feminicidio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565886C-BB95-694C-AAD3-2004884D6EB9}"/>
              </a:ext>
            </a:extLst>
          </p:cNvPr>
          <p:cNvCxnSpPr>
            <a:cxnSpLocks/>
          </p:cNvCxnSpPr>
          <p:nvPr/>
        </p:nvCxnSpPr>
        <p:spPr>
          <a:xfrm flipH="1">
            <a:off x="2416629" y="4386941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060D42-5E0E-EA45-B2B2-0C8C44D1BA9C}"/>
              </a:ext>
            </a:extLst>
          </p:cNvPr>
          <p:cNvSpPr txBox="1"/>
          <p:nvPr/>
        </p:nvSpPr>
        <p:spPr>
          <a:xfrm>
            <a:off x="494666" y="4094553"/>
            <a:ext cx="1983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Violación equiparada </a:t>
            </a:r>
            <a:br>
              <a:rPr lang="es-MX" sz="1600" dirty="0"/>
            </a:br>
            <a:r>
              <a:rPr lang="es-MX" sz="1600" dirty="0"/>
              <a:t>por conocido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D1D8119-6524-5546-8ADD-47EBECF23ACF}"/>
              </a:ext>
            </a:extLst>
          </p:cNvPr>
          <p:cNvCxnSpPr>
            <a:cxnSpLocks/>
          </p:cNvCxnSpPr>
          <p:nvPr/>
        </p:nvCxnSpPr>
        <p:spPr>
          <a:xfrm flipH="1">
            <a:off x="2441498" y="2971798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3E0FFE-4426-6C4B-A5D8-FB4290D1EB54}"/>
              </a:ext>
            </a:extLst>
          </p:cNvPr>
          <p:cNvSpPr txBox="1"/>
          <p:nvPr/>
        </p:nvSpPr>
        <p:spPr>
          <a:xfrm>
            <a:off x="1469873" y="2755612"/>
            <a:ext cx="990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Violencia </a:t>
            </a:r>
          </a:p>
          <a:p>
            <a:pPr algn="ctr"/>
            <a:r>
              <a:rPr lang="es-MX" sz="1600" dirty="0"/>
              <a:t>familiar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81FDBBA-1BBA-0445-9627-5DBC3F44470B}"/>
              </a:ext>
            </a:extLst>
          </p:cNvPr>
          <p:cNvCxnSpPr>
            <a:cxnSpLocks/>
          </p:cNvCxnSpPr>
          <p:nvPr/>
        </p:nvCxnSpPr>
        <p:spPr>
          <a:xfrm flipH="1" flipV="1">
            <a:off x="2415699" y="2536370"/>
            <a:ext cx="580971" cy="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9E243BD-E152-E240-B832-0B648F23F44F}"/>
              </a:ext>
            </a:extLst>
          </p:cNvPr>
          <p:cNvSpPr txBox="1"/>
          <p:nvPr/>
        </p:nvSpPr>
        <p:spPr>
          <a:xfrm>
            <a:off x="619887" y="2104094"/>
            <a:ext cx="221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Homicidio por ahorcamiento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9826DF7-4D29-E745-9626-D224FAE96D4E}"/>
              </a:ext>
            </a:extLst>
          </p:cNvPr>
          <p:cNvCxnSpPr>
            <a:cxnSpLocks/>
          </p:cNvCxnSpPr>
          <p:nvPr/>
        </p:nvCxnSpPr>
        <p:spPr>
          <a:xfrm flipH="1">
            <a:off x="4071257" y="5791200"/>
            <a:ext cx="199043" cy="286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441091C-4EA7-DD46-B07E-EBC46FFF809F}"/>
              </a:ext>
            </a:extLst>
          </p:cNvPr>
          <p:cNvSpPr txBox="1"/>
          <p:nvPr/>
        </p:nvSpPr>
        <p:spPr>
          <a:xfrm>
            <a:off x="3341169" y="6106884"/>
            <a:ext cx="95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Violación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8B4E4C-9453-9747-A702-B2EFCC2D680B}"/>
              </a:ext>
            </a:extLst>
          </p:cNvPr>
          <p:cNvCxnSpPr>
            <a:cxnSpLocks/>
          </p:cNvCxnSpPr>
          <p:nvPr/>
        </p:nvCxnSpPr>
        <p:spPr>
          <a:xfrm flipH="1">
            <a:off x="5410200" y="6383604"/>
            <a:ext cx="179615" cy="21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AE1215B-1396-DF46-B871-C765A03261D7}"/>
              </a:ext>
            </a:extLst>
          </p:cNvPr>
          <p:cNvSpPr txBox="1"/>
          <p:nvPr/>
        </p:nvSpPr>
        <p:spPr>
          <a:xfrm>
            <a:off x="4664607" y="645751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Tortura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0A4065-0392-6849-88CD-060813A41D0E}"/>
              </a:ext>
            </a:extLst>
          </p:cNvPr>
          <p:cNvCxnSpPr>
            <a:cxnSpLocks/>
          </p:cNvCxnSpPr>
          <p:nvPr/>
        </p:nvCxnSpPr>
        <p:spPr>
          <a:xfrm>
            <a:off x="7032172" y="5947076"/>
            <a:ext cx="376002" cy="228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474116-F423-0E41-8BB5-134AD43A6897}"/>
              </a:ext>
            </a:extLst>
          </p:cNvPr>
          <p:cNvSpPr txBox="1"/>
          <p:nvPr/>
        </p:nvSpPr>
        <p:spPr>
          <a:xfrm>
            <a:off x="7376724" y="6045050"/>
            <a:ext cx="206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Tentativa de homicidio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3B3EA91-12E2-1844-BAA5-E0CC67483931}"/>
              </a:ext>
            </a:extLst>
          </p:cNvPr>
          <p:cNvCxnSpPr>
            <a:cxnSpLocks/>
          </p:cNvCxnSpPr>
          <p:nvPr/>
        </p:nvCxnSpPr>
        <p:spPr>
          <a:xfrm>
            <a:off x="8892080" y="2688869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0D214F5-E14A-A941-AD0A-6282E9A739F4}"/>
              </a:ext>
            </a:extLst>
          </p:cNvPr>
          <p:cNvSpPr txBox="1"/>
          <p:nvPr/>
        </p:nvSpPr>
        <p:spPr>
          <a:xfrm>
            <a:off x="9260645" y="2519592"/>
            <a:ext cx="2878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Violación de Derechos Humanos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9784477-5401-2C41-A6D3-A4841BD435F8}"/>
              </a:ext>
            </a:extLst>
          </p:cNvPr>
          <p:cNvCxnSpPr>
            <a:cxnSpLocks/>
          </p:cNvCxnSpPr>
          <p:nvPr/>
        </p:nvCxnSpPr>
        <p:spPr>
          <a:xfrm flipH="1">
            <a:off x="2920470" y="1523998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3F5DCC6-F6E8-C84C-9911-D688CD2A24E6}"/>
              </a:ext>
            </a:extLst>
          </p:cNvPr>
          <p:cNvSpPr txBox="1"/>
          <p:nvPr/>
        </p:nvSpPr>
        <p:spPr>
          <a:xfrm>
            <a:off x="540844" y="1340470"/>
            <a:ext cx="2475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s-MX" sz="1600" dirty="0"/>
              <a:t>Femincidio por golpes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0737792-0DB6-4E4A-8EF4-87B725A70B51}"/>
              </a:ext>
            </a:extLst>
          </p:cNvPr>
          <p:cNvSpPr txBox="1"/>
          <p:nvPr/>
        </p:nvSpPr>
        <p:spPr>
          <a:xfrm>
            <a:off x="139093" y="103200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u="sng" spc="-150" dirty="0">
                <a:latin typeface="Superclarendon" panose="02060605060000020003" pitchFamily="18" charset="77"/>
              </a:rPr>
              <a:t>Frecuencia</a:t>
            </a:r>
            <a:r>
              <a:rPr lang="es-MX" sz="2400" b="1" u="sng" dirty="0">
                <a:latin typeface="Superclarendon" panose="02060605060000020003" pitchFamily="18" charset="77"/>
              </a:rPr>
              <a:t> de </a:t>
            </a:r>
            <a:r>
              <a:rPr lang="es-MX" sz="2400" b="1" u="sng" spc="-150" dirty="0">
                <a:latin typeface="Superclarendon" panose="02060605060000020003" pitchFamily="18" charset="77"/>
              </a:rPr>
              <a:t>Delitos</a:t>
            </a:r>
            <a:r>
              <a:rPr lang="es-MX" sz="2400" b="1" u="sng" dirty="0">
                <a:latin typeface="Superclarendon" panose="02060605060000020003" pitchFamily="18" charset="77"/>
              </a:rPr>
              <a:t> </a:t>
            </a:r>
          </a:p>
          <a:p>
            <a:pPr algn="ctr"/>
            <a:r>
              <a:rPr lang="es-MX" sz="2400" b="1" u="sng" dirty="0">
                <a:latin typeface="Superclarendon" panose="02060605060000020003" pitchFamily="18" charset="77"/>
              </a:rPr>
              <a:t>en CDMX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331719-7ECD-CC41-A24E-11462B9F7511}"/>
              </a:ext>
            </a:extLst>
          </p:cNvPr>
          <p:cNvSpPr txBox="1"/>
          <p:nvPr/>
        </p:nvSpPr>
        <p:spPr>
          <a:xfrm>
            <a:off x="8409058" y="1099166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Superclarendon" panose="02060605060000020003" pitchFamily="18" charset="77"/>
              </a:rPr>
              <a:t>339 Tipos de DELITOS</a:t>
            </a:r>
          </a:p>
          <a:p>
            <a:r>
              <a:rPr lang="es-MX" sz="2000" b="1" dirty="0">
                <a:latin typeface="Superclarendon" panose="02060605060000020003" pitchFamily="18" charset="77"/>
              </a:rPr>
              <a:t>		registrados</a:t>
            </a:r>
          </a:p>
        </p:txBody>
      </p:sp>
    </p:spTree>
    <p:extLst>
      <p:ext uri="{BB962C8B-B14F-4D97-AF65-F5344CB8AC3E}">
        <p14:creationId xmlns:p14="http://schemas.microsoft.com/office/powerpoint/2010/main" val="279953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4365C75-7821-EE4F-B0E7-376C79E1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5" r="11750"/>
          <a:stretch/>
        </p:blipFill>
        <p:spPr>
          <a:xfrm>
            <a:off x="4072218" y="1284792"/>
            <a:ext cx="7449719" cy="5515907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F945D15-670D-B347-A95C-3624FEE4A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74" t="12255"/>
          <a:stretch/>
        </p:blipFill>
        <p:spPr>
          <a:xfrm>
            <a:off x="936279" y="1284792"/>
            <a:ext cx="2137937" cy="23529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26BCC0-1293-BA41-BF32-6A8795F50F62}"/>
              </a:ext>
            </a:extLst>
          </p:cNvPr>
          <p:cNvSpPr txBox="1"/>
          <p:nvPr/>
        </p:nvSpPr>
        <p:spPr>
          <a:xfrm>
            <a:off x="289369" y="149901"/>
            <a:ext cx="114287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spc="-150" dirty="0">
                <a:latin typeface="Superclarendon" panose="02060605060000020003" pitchFamily="18" charset="77"/>
              </a:rPr>
              <a:t>Delitos</a:t>
            </a:r>
            <a:r>
              <a:rPr lang="es-MX" sz="2700" b="1" u="sng" dirty="0">
                <a:latin typeface="Superclarendon" panose="02060605060000020003" pitchFamily="18" charset="77"/>
              </a:rPr>
              <a:t> de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Género</a:t>
            </a:r>
            <a:r>
              <a:rPr lang="es-MX" sz="2700" b="1" u="sng" dirty="0">
                <a:latin typeface="Superclarendon" panose="02060605060000020003" pitchFamily="18" charset="77"/>
              </a:rPr>
              <a:t> por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Alcaldía</a:t>
            </a:r>
          </a:p>
        </p:txBody>
      </p:sp>
    </p:spTree>
    <p:extLst>
      <p:ext uri="{BB962C8B-B14F-4D97-AF65-F5344CB8AC3E}">
        <p14:creationId xmlns:p14="http://schemas.microsoft.com/office/powerpoint/2010/main" val="341231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42A448DC-046C-5343-A724-F004A9E6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"/>
          <a:stretch/>
        </p:blipFill>
        <p:spPr>
          <a:xfrm>
            <a:off x="5593152" y="396855"/>
            <a:ext cx="6286357" cy="36063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8A4630D-DBDD-C048-A861-A6246C288F0A}"/>
              </a:ext>
            </a:extLst>
          </p:cNvPr>
          <p:cNvSpPr txBox="1"/>
          <p:nvPr/>
        </p:nvSpPr>
        <p:spPr>
          <a:xfrm>
            <a:off x="164627" y="127201"/>
            <a:ext cx="542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spc="-150" dirty="0">
                <a:latin typeface="Superclarendon" panose="02060605060000020003" pitchFamily="18" charset="77"/>
              </a:rPr>
              <a:t>Conducta</a:t>
            </a:r>
            <a:r>
              <a:rPr lang="es-MX" sz="2700" b="1" u="sng" dirty="0">
                <a:latin typeface="Superclarendon" panose="02060605060000020003" pitchFamily="18" charset="77"/>
              </a:rPr>
              <a:t> del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Feminicidio</a:t>
            </a:r>
          </a:p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en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CDMX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BE37F0F-E686-B74C-904C-AB5AC510E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" t="5461"/>
          <a:stretch/>
        </p:blipFill>
        <p:spPr>
          <a:xfrm>
            <a:off x="5593152" y="4400094"/>
            <a:ext cx="4831169" cy="233070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949E32-AB6F-6A4D-A896-8463AD1D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66" y="1097097"/>
            <a:ext cx="4599996" cy="54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DA67E77-ED94-164C-9C81-CFB2C9D04530}"/>
              </a:ext>
            </a:extLst>
          </p:cNvPr>
          <p:cNvSpPr txBox="1"/>
          <p:nvPr/>
        </p:nvSpPr>
        <p:spPr>
          <a:xfrm>
            <a:off x="35711" y="29566"/>
            <a:ext cx="120646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Focos</a:t>
            </a:r>
            <a:r>
              <a:rPr lang="es-MX" sz="2700" b="1" dirty="0">
                <a:latin typeface="Superclarendon" panose="02060605060000020003" pitchFamily="18" charset="77"/>
              </a:rPr>
              <a:t>   </a:t>
            </a:r>
            <a:r>
              <a:rPr lang="es-MX" sz="2700" b="1" u="sng" dirty="0">
                <a:solidFill>
                  <a:srgbClr val="941100"/>
                </a:solidFill>
                <a:latin typeface="Superclarendon" panose="02060605060000020003" pitchFamily="18" charset="77"/>
              </a:rPr>
              <a:t>R O </a:t>
            </a:r>
            <a:r>
              <a:rPr lang="es-MX" sz="2700" b="1" u="sng" dirty="0">
                <a:solidFill>
                  <a:srgbClr val="C00000"/>
                </a:solidFill>
                <a:latin typeface="Superclarendon" panose="02060605060000020003" pitchFamily="18" charset="77"/>
              </a:rPr>
              <a:t>J O</a:t>
            </a:r>
            <a:r>
              <a:rPr lang="es-MX" sz="2700" b="1" u="sng" dirty="0">
                <a:solidFill>
                  <a:srgbClr val="941100"/>
                </a:solidFill>
                <a:latin typeface="Superclarendon" panose="02060605060000020003" pitchFamily="18" charset="77"/>
              </a:rPr>
              <a:t> </a:t>
            </a:r>
            <a:r>
              <a:rPr lang="es-MX" sz="2700" b="1" u="sng" dirty="0">
                <a:solidFill>
                  <a:srgbClr val="DB0000"/>
                </a:solidFill>
                <a:latin typeface="Superclarendon" panose="02060605060000020003" pitchFamily="18" charset="77"/>
              </a:rPr>
              <a:t>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93DB3B0-80C9-5848-897A-F073DBE4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02" y="684376"/>
            <a:ext cx="4225702" cy="285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667FEAB-E97E-9B4D-A601-5071A5C1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49" y="684376"/>
            <a:ext cx="4175472" cy="285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08807B5B-AF00-0A4C-9E8F-782F593A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399" y="3684304"/>
            <a:ext cx="4225701" cy="2925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C703E778-EF78-F440-BE81-842F6182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49" y="3684304"/>
            <a:ext cx="4175472" cy="2925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9683B9E-C929-1143-8CAA-ABD1229B38F3}"/>
              </a:ext>
            </a:extLst>
          </p:cNvPr>
          <p:cNvSpPr txBox="1"/>
          <p:nvPr/>
        </p:nvSpPr>
        <p:spPr>
          <a:xfrm>
            <a:off x="426732" y="1393952"/>
            <a:ext cx="133508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Iztapalapa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71623B-8688-0547-B034-1E3324071D64}"/>
              </a:ext>
            </a:extLst>
          </p:cNvPr>
          <p:cNvSpPr txBox="1"/>
          <p:nvPr/>
        </p:nvSpPr>
        <p:spPr>
          <a:xfrm>
            <a:off x="254943" y="4410034"/>
            <a:ext cx="144603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Tlalpan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11DD8E-E254-6343-835B-17293F25A7F1}"/>
              </a:ext>
            </a:extLst>
          </p:cNvPr>
          <p:cNvSpPr txBox="1"/>
          <p:nvPr/>
        </p:nvSpPr>
        <p:spPr>
          <a:xfrm>
            <a:off x="10243521" y="1393952"/>
            <a:ext cx="1870302" cy="3539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MX" sz="1700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Gustavo Madero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799C67-AFDA-6E4B-88E4-6957BCE7929B}"/>
              </a:ext>
            </a:extLst>
          </p:cNvPr>
          <p:cNvSpPr txBox="1"/>
          <p:nvPr/>
        </p:nvSpPr>
        <p:spPr>
          <a:xfrm>
            <a:off x="10243653" y="4410034"/>
            <a:ext cx="133508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Xochimilco</a:t>
            </a:r>
          </a:p>
        </p:txBody>
      </p:sp>
    </p:spTree>
    <p:extLst>
      <p:ext uri="{BB962C8B-B14F-4D97-AF65-F5344CB8AC3E}">
        <p14:creationId xmlns:p14="http://schemas.microsoft.com/office/powerpoint/2010/main" val="274524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31CDFA6-4FB8-2E49-988D-C639750B2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238227"/>
              </p:ext>
            </p:extLst>
          </p:nvPr>
        </p:nvGraphicFramePr>
        <p:xfrm>
          <a:off x="154668" y="1671003"/>
          <a:ext cx="5941332" cy="403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FA865FA-6C00-4842-A938-93A2B496B813}"/>
              </a:ext>
            </a:extLst>
          </p:cNvPr>
          <p:cNvSpPr txBox="1"/>
          <p:nvPr/>
        </p:nvSpPr>
        <p:spPr>
          <a:xfrm>
            <a:off x="0" y="421452"/>
            <a:ext cx="120646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Localidades</a:t>
            </a:r>
            <a:endParaRPr lang="es-MX" sz="2700" b="1" u="sng" dirty="0">
              <a:solidFill>
                <a:srgbClr val="DB0000"/>
              </a:solidFill>
              <a:latin typeface="Superclarendon" panose="02060605060000020003" pitchFamily="18" charset="77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E61E5B46-1F11-AB4A-B4C9-50AC0367C4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936191"/>
              </p:ext>
            </p:extLst>
          </p:nvPr>
        </p:nvGraphicFramePr>
        <p:xfrm>
          <a:off x="6322332" y="1707516"/>
          <a:ext cx="5715000" cy="390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4642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72</Words>
  <Application>Microsoft Macintosh PowerPoint</Application>
  <PresentationFormat>Panorámica</PresentationFormat>
  <Paragraphs>32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Avenir Next Ultra Light</vt:lpstr>
      <vt:lpstr>Calibri</vt:lpstr>
      <vt:lpstr>Calibri Light</vt:lpstr>
      <vt:lpstr>Superclarendon</vt:lpstr>
      <vt:lpstr>SUPERCLARENDON LIGHT</vt:lpstr>
      <vt:lpstr>Tema de Office</vt:lpstr>
      <vt:lpstr>Delitos de Género en CDMX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Delitos de Género en CDMX</dc:title>
  <dc:creator>Nay Iturbe</dc:creator>
  <cp:lastModifiedBy>Nay Iturbe</cp:lastModifiedBy>
  <cp:revision>24</cp:revision>
  <dcterms:created xsi:type="dcterms:W3CDTF">2020-12-19T00:22:58Z</dcterms:created>
  <dcterms:modified xsi:type="dcterms:W3CDTF">2021-01-25T20:30:25Z</dcterms:modified>
</cp:coreProperties>
</file>